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411" r:id="rId3"/>
    <p:sldId id="416" r:id="rId4"/>
    <p:sldId id="415" r:id="rId5"/>
    <p:sldId id="414" r:id="rId6"/>
    <p:sldId id="413" r:id="rId7"/>
    <p:sldId id="412" r:id="rId8"/>
    <p:sldId id="256" r:id="rId9"/>
    <p:sldId id="377" r:id="rId10"/>
    <p:sldId id="399" r:id="rId11"/>
    <p:sldId id="417" r:id="rId12"/>
    <p:sldId id="418" r:id="rId13"/>
    <p:sldId id="419" r:id="rId14"/>
    <p:sldId id="420" r:id="rId15"/>
    <p:sldId id="378" r:id="rId16"/>
    <p:sldId id="400" r:id="rId17"/>
    <p:sldId id="381" r:id="rId18"/>
    <p:sldId id="403" r:id="rId19"/>
    <p:sldId id="383" r:id="rId20"/>
    <p:sldId id="384" r:id="rId21"/>
    <p:sldId id="385" r:id="rId22"/>
    <p:sldId id="379" r:id="rId23"/>
    <p:sldId id="369" r:id="rId24"/>
    <p:sldId id="370" r:id="rId25"/>
    <p:sldId id="371" r:id="rId26"/>
    <p:sldId id="409" r:id="rId27"/>
    <p:sldId id="373" r:id="rId28"/>
    <p:sldId id="386" r:id="rId29"/>
    <p:sldId id="421" r:id="rId30"/>
    <p:sldId id="336" r:id="rId31"/>
    <p:sldId id="339" r:id="rId32"/>
    <p:sldId id="341" r:id="rId33"/>
    <p:sldId id="422" r:id="rId34"/>
    <p:sldId id="423" r:id="rId35"/>
    <p:sldId id="424" r:id="rId36"/>
    <p:sldId id="425" r:id="rId37"/>
    <p:sldId id="426" r:id="rId38"/>
    <p:sldId id="397" r:id="rId39"/>
    <p:sldId id="387" r:id="rId40"/>
    <p:sldId id="388" r:id="rId41"/>
    <p:sldId id="389" r:id="rId42"/>
    <p:sldId id="390" r:id="rId43"/>
    <p:sldId id="391" r:id="rId44"/>
    <p:sldId id="392" r:id="rId45"/>
    <p:sldId id="394" r:id="rId46"/>
    <p:sldId id="408" r:id="rId47"/>
    <p:sldId id="395" r:id="rId48"/>
    <p:sldId id="396" r:id="rId49"/>
    <p:sldId id="398" r:id="rId50"/>
    <p:sldId id="345" r:id="rId51"/>
    <p:sldId id="347" r:id="rId52"/>
    <p:sldId id="350" r:id="rId53"/>
    <p:sldId id="351" r:id="rId54"/>
    <p:sldId id="355" r:id="rId55"/>
    <p:sldId id="352" r:id="rId56"/>
    <p:sldId id="353" r:id="rId57"/>
    <p:sldId id="354" r:id="rId58"/>
    <p:sldId id="356" r:id="rId59"/>
    <p:sldId id="357" r:id="rId60"/>
    <p:sldId id="410" r:id="rId61"/>
    <p:sldId id="402" r:id="rId62"/>
    <p:sldId id="375" r:id="rId63"/>
    <p:sldId id="404" r:id="rId64"/>
    <p:sldId id="406" r:id="rId65"/>
    <p:sldId id="407" r:id="rId66"/>
    <p:sldId id="323" r:id="rId6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5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10.12.2013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www.bpb.de/gesellschaft/umwelt/bioethik/"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hyperlink" Target="http://www.bpb.de/gesellschaft/umwelt/bioethik/33773/klonen" TargetMode="External"/><Relationship Id="rId4" Type="http://schemas.openxmlformats.org/officeDocument/2006/relationships/hyperlink" Target="http://thismanskitchen.files.wordpress.com/2010/03/balance.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fiff.de/logo2.png" TargetMode="External"/><Relationship Id="rId3" Type="http://schemas.openxmlformats.org/officeDocument/2006/relationships/hyperlink" Target="http://skmail.ikp.physik.tu-darmstadt.de/gvw/index.html#anfang" TargetMode="External"/><Relationship Id="rId7" Type="http://schemas.openxmlformats.org/officeDocument/2006/relationships/hyperlink" Target="http://skmail.ikp.physik.tu-darmstadt.de/gvw/graphik/GVW_Homepage_Header.jpg"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texte.gvw/WuV%202004%20Nr.%203%20-%20Diefenbach%20-%20Nach%20bestem%20Wissen%20und%20Gewissen.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Begriffe</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a:t>Moral = </a:t>
            </a:r>
            <a:r>
              <a:rPr lang="de-DE" i="1" dirty="0" err="1" smtClean="0"/>
              <a:t>moralis</a:t>
            </a:r>
            <a:endParaRPr lang="de-DE" i="1" dirty="0"/>
          </a:p>
          <a:p>
            <a:pPr lvl="1"/>
            <a:r>
              <a:rPr lang="de-DE" dirty="0"/>
              <a:t>Verhaltensnormen. Gut oder </a:t>
            </a:r>
            <a:r>
              <a:rPr lang="de-DE" dirty="0" smtClean="0"/>
              <a:t>Bose? Geboten </a:t>
            </a:r>
            <a:r>
              <a:rPr lang="de-DE" dirty="0"/>
              <a:t>oder verboten? Moral </a:t>
            </a:r>
            <a:r>
              <a:rPr lang="de-DE" dirty="0" smtClean="0"/>
              <a:t>hat mit </a:t>
            </a:r>
            <a:r>
              <a:rPr lang="de-DE" dirty="0"/>
              <a:t>Handeln zu </a:t>
            </a:r>
            <a:r>
              <a:rPr lang="de-DE" dirty="0" smtClean="0"/>
              <a:t>tun.</a:t>
            </a:r>
            <a:endParaRPr lang="de-DE" i="1" dirty="0" smtClean="0"/>
          </a:p>
          <a:p>
            <a:r>
              <a:rPr lang="de-DE" dirty="0"/>
              <a:t>Ethik = </a:t>
            </a:r>
            <a:r>
              <a:rPr lang="de-DE" i="1" dirty="0" err="1" smtClean="0"/>
              <a:t>ethos</a:t>
            </a:r>
            <a:endParaRPr lang="de-DE" i="1" dirty="0" smtClean="0"/>
          </a:p>
          <a:p>
            <a:pPr lvl="1"/>
            <a:r>
              <a:rPr lang="de-DE" dirty="0"/>
              <a:t>Ethik hat mit der </a:t>
            </a:r>
            <a:r>
              <a:rPr lang="de-DE" dirty="0" err="1" smtClean="0"/>
              <a:t>Begrundung</a:t>
            </a:r>
            <a:r>
              <a:rPr lang="de-DE" dirty="0" smtClean="0"/>
              <a:t> </a:t>
            </a:r>
            <a:r>
              <a:rPr lang="de-DE" dirty="0"/>
              <a:t>moralischer Grundsatze zu </a:t>
            </a:r>
            <a:r>
              <a:rPr lang="de-DE" dirty="0" smtClean="0"/>
              <a:t>tun.</a:t>
            </a:r>
            <a:endParaRPr lang="de-DE" dirty="0" smtClean="0"/>
          </a:p>
          <a:p>
            <a:endParaRPr lang="de-DE" dirty="0"/>
          </a:p>
        </p:txBody>
      </p:sp>
    </p:spTree>
    <p:extLst>
      <p:ext uri="{BB962C8B-B14F-4D97-AF65-F5344CB8AC3E}">
        <p14:creationId xmlns:p14="http://schemas.microsoft.com/office/powerpoint/2010/main" val="304511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(1/2)</a:t>
            </a:r>
            <a:endParaRPr lang="de-DE" dirty="0"/>
          </a:p>
        </p:txBody>
      </p:sp>
      <p:sp>
        <p:nvSpPr>
          <p:cNvPr id="3" name="Inhaltsplatzhalter 2"/>
          <p:cNvSpPr>
            <a:spLocks noGrp="1"/>
          </p:cNvSpPr>
          <p:nvPr>
            <p:ph idx="1"/>
          </p:nvPr>
        </p:nvSpPr>
        <p:spPr>
          <a:xfrm>
            <a:off x="327545" y="980728"/>
            <a:ext cx="8359255" cy="2808312"/>
          </a:xfrm>
        </p:spPr>
        <p:txBody>
          <a:bodyPr>
            <a:noAutofit/>
          </a:bodyPr>
          <a:lstStyle/>
          <a:p>
            <a:r>
              <a:rPr lang="de-DE" dirty="0"/>
              <a:t>Allgemeine </a:t>
            </a:r>
            <a:r>
              <a:rPr lang="de-DE" dirty="0" smtClean="0"/>
              <a:t>Ethik</a:t>
            </a:r>
          </a:p>
          <a:p>
            <a:pPr lvl="1"/>
            <a:r>
              <a:rPr lang="de-DE" dirty="0" smtClean="0"/>
              <a:t>Normen</a:t>
            </a:r>
          </a:p>
          <a:p>
            <a:r>
              <a:rPr lang="de-DE" dirty="0"/>
              <a:t>die </a:t>
            </a:r>
            <a:r>
              <a:rPr lang="de-DE" dirty="0" smtClean="0"/>
              <a:t>Gültigkeit </a:t>
            </a:r>
            <a:r>
              <a:rPr lang="de-DE" dirty="0"/>
              <a:t>von Rechten, Pflichten,</a:t>
            </a:r>
          </a:p>
          <a:p>
            <a:pPr lvl="1"/>
            <a:r>
              <a:rPr lang="de-DE" dirty="0"/>
              <a:t>Maximen, obersten </a:t>
            </a:r>
            <a:r>
              <a:rPr lang="de-DE" dirty="0" smtClean="0"/>
              <a:t>Werten</a:t>
            </a:r>
          </a:p>
          <a:p>
            <a:pPr lvl="1"/>
            <a:r>
              <a:rPr lang="de-DE" dirty="0"/>
              <a:t>auch normative Ethik genannt</a:t>
            </a:r>
            <a:endParaRPr lang="de-DE" dirty="0"/>
          </a:p>
        </p:txBody>
      </p:sp>
      <p:cxnSp>
        <p:nvCxnSpPr>
          <p:cNvPr id="5" name="Gerade Verbindung 4"/>
          <p:cNvCxnSpPr/>
          <p:nvPr/>
        </p:nvCxnSpPr>
        <p:spPr>
          <a:xfrm>
            <a:off x="327545" y="3933056"/>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01134" y="5718383"/>
            <a:ext cx="1175322" cy="369332"/>
          </a:xfrm>
          <a:prstGeom prst="rect">
            <a:avLst/>
          </a:prstGeom>
        </p:spPr>
        <p:txBody>
          <a:bodyPr wrap="none">
            <a:spAutoFit/>
          </a:bodyPr>
          <a:lstStyle/>
          <a:p>
            <a:r>
              <a:rPr lang="de-DE" dirty="0" smtClean="0"/>
              <a:t>[</a:t>
            </a:r>
            <a:r>
              <a:rPr lang="de-DE" dirty="0" smtClean="0"/>
              <a:t>MORA</a:t>
            </a:r>
            <a:r>
              <a:rPr lang="de-DE" dirty="0" smtClean="0"/>
              <a:t>B1</a:t>
            </a:r>
            <a:r>
              <a:rPr lang="de-DE" dirty="0" smtClean="0"/>
              <a:t>]</a:t>
            </a:r>
            <a:endParaRPr lang="de-D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74" y="4318253"/>
            <a:ext cx="4030442" cy="1769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327545" y="4318253"/>
            <a:ext cx="8346901" cy="1769462"/>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526953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(2/2)</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smtClean="0"/>
              <a:t>Informationsethik</a:t>
            </a:r>
          </a:p>
          <a:p>
            <a:pPr lvl="1"/>
            <a:r>
              <a:rPr lang="de-DE" dirty="0"/>
              <a:t>Geistiges </a:t>
            </a:r>
            <a:r>
              <a:rPr lang="de-DE" dirty="0" smtClean="0"/>
              <a:t>Eigentum</a:t>
            </a:r>
          </a:p>
          <a:p>
            <a:pPr lvl="1"/>
            <a:r>
              <a:rPr lang="de-DE" dirty="0" err="1"/>
              <a:t>Privatsphare</a:t>
            </a:r>
            <a:r>
              <a:rPr lang="de-DE" dirty="0"/>
              <a:t> und </a:t>
            </a:r>
            <a:r>
              <a:rPr lang="de-DE" dirty="0" smtClean="0"/>
              <a:t>Anonymität</a:t>
            </a:r>
          </a:p>
          <a:p>
            <a:pPr lvl="1"/>
            <a:r>
              <a:rPr lang="de-DE" dirty="0" smtClean="0"/>
              <a:t>Computerkriminalität</a:t>
            </a:r>
          </a:p>
          <a:p>
            <a:pPr lvl="1"/>
            <a:r>
              <a:rPr lang="de-DE" dirty="0" smtClean="0"/>
              <a:t>Netiquette</a:t>
            </a:r>
          </a:p>
          <a:p>
            <a:pPr lvl="1"/>
            <a:r>
              <a:rPr lang="de-DE" dirty="0" smtClean="0"/>
              <a:t>Hackerethik</a:t>
            </a:r>
          </a:p>
          <a:p>
            <a:pPr lvl="1"/>
            <a:r>
              <a:rPr lang="de-DE" dirty="0" smtClean="0"/>
              <a:t>…</a:t>
            </a:r>
          </a:p>
          <a:p>
            <a:pPr lvl="1"/>
            <a:endParaRPr lang="de-DE" dirty="0"/>
          </a:p>
        </p:txBody>
      </p:sp>
    </p:spTree>
    <p:extLst>
      <p:ext uri="{BB962C8B-B14F-4D97-AF65-F5344CB8AC3E}">
        <p14:creationId xmlns:p14="http://schemas.microsoft.com/office/powerpoint/2010/main" val="3851741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146" name="Picture 2"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31563" t="896" r="31563" b="896"/>
          <a:stretch/>
        </p:blipFill>
        <p:spPr bwMode="auto">
          <a:xfrm>
            <a:off x="324098" y="980726"/>
            <a:ext cx="2876303" cy="510698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Beispiele</a:t>
            </a:r>
            <a:endParaRPr lang="de-DE" dirty="0"/>
          </a:p>
        </p:txBody>
      </p:sp>
      <p:sp>
        <p:nvSpPr>
          <p:cNvPr id="4" name="Inhaltsplatzhalter 2"/>
          <p:cNvSpPr>
            <a:spLocks noGrp="1"/>
          </p:cNvSpPr>
          <p:nvPr>
            <p:ph idx="1"/>
          </p:nvPr>
        </p:nvSpPr>
        <p:spPr/>
        <p:txBody>
          <a:bodyPr>
            <a:normAutofit/>
          </a:bodyPr>
          <a:lstStyle/>
          <a:p>
            <a:r>
              <a:rPr lang="de-DE" dirty="0" smtClean="0"/>
              <a:t>Neuroethik</a:t>
            </a:r>
          </a:p>
          <a:p>
            <a:r>
              <a:rPr lang="de-DE" dirty="0" smtClean="0"/>
              <a:t>Weiße Gentechnologie</a:t>
            </a:r>
          </a:p>
          <a:p>
            <a:r>
              <a:rPr lang="de-DE" dirty="0" smtClean="0"/>
              <a:t>Grüne Gentechnik</a:t>
            </a:r>
          </a:p>
          <a:p>
            <a:r>
              <a:rPr lang="de-DE" dirty="0" smtClean="0"/>
              <a:t>Embryonenschutz und Stammzellenforschung</a:t>
            </a:r>
          </a:p>
          <a:p>
            <a:r>
              <a:rPr lang="de-DE" dirty="0" smtClean="0"/>
              <a:t>Klonen</a:t>
            </a:r>
            <a:endParaRPr lang="de-DE" dirty="0"/>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028526" y="5697703"/>
            <a:ext cx="1175322" cy="369332"/>
          </a:xfrm>
          <a:prstGeom prst="rect">
            <a:avLst/>
          </a:prstGeom>
        </p:spPr>
        <p:txBody>
          <a:bodyPr wrap="none">
            <a:spAutoFit/>
          </a:bodyPr>
          <a:lstStyle/>
          <a:p>
            <a:r>
              <a:rPr lang="de-DE" dirty="0" smtClean="0">
                <a:solidFill>
                  <a:schemeClr val="bg1"/>
                </a:solidFill>
              </a:rPr>
              <a:t>[</a:t>
            </a:r>
            <a:r>
              <a:rPr lang="de-DE" dirty="0" smtClean="0">
                <a:solidFill>
                  <a:schemeClr val="bg1"/>
                </a:solidFill>
              </a:rPr>
              <a:t>MORA</a:t>
            </a:r>
            <a:r>
              <a:rPr lang="de-DE" dirty="0" smtClean="0">
                <a:solidFill>
                  <a:schemeClr val="bg1"/>
                </a:solidFill>
              </a:rPr>
              <a:t>B3]</a:t>
            </a:r>
            <a:endParaRPr lang="de-DE" dirty="0">
              <a:solidFill>
                <a:schemeClr val="bg1"/>
              </a:solidFill>
            </a:endParaRPr>
          </a:p>
        </p:txBody>
      </p:sp>
    </p:spTree>
    <p:extLst>
      <p:ext uri="{BB962C8B-B14F-4D97-AF65-F5344CB8AC3E}">
        <p14:creationId xmlns:p14="http://schemas.microsoft.com/office/powerpoint/2010/main" val="205080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4176464"/>
          </a:xfrm>
        </p:spPr>
        <p:txBody>
          <a:bodyPr>
            <a:noAutofit/>
          </a:bodyPr>
          <a:lstStyle/>
          <a:p>
            <a:r>
              <a:rPr lang="de-DE" dirty="0"/>
              <a:t>Wissenschaft beeinflusst die Politik</a:t>
            </a:r>
          </a:p>
          <a:p>
            <a:pPr lvl="1"/>
            <a:r>
              <a:rPr lang="de-DE" dirty="0"/>
              <a:t>Entscheidungen aufgrund wissenschaftlicher </a:t>
            </a:r>
            <a:r>
              <a:rPr lang="de-DE" dirty="0" smtClean="0"/>
              <a:t>Erkenntnisse</a:t>
            </a:r>
            <a:endParaRPr lang="de-DE" dirty="0" smtClean="0"/>
          </a:p>
          <a:p>
            <a:r>
              <a:rPr lang="de-DE" dirty="0" smtClean="0"/>
              <a:t>Politik </a:t>
            </a:r>
            <a:r>
              <a:rPr lang="de-DE" dirty="0"/>
              <a:t>beeinflusst die Wissenschaft</a:t>
            </a:r>
          </a:p>
          <a:p>
            <a:pPr lvl="1"/>
            <a:r>
              <a:rPr lang="de-DE" dirty="0"/>
              <a:t>Fördergelder</a:t>
            </a:r>
          </a:p>
          <a:p>
            <a:pPr lvl="1"/>
            <a:r>
              <a:rPr lang="de-DE" dirty="0"/>
              <a:t>Gesetze </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für </a:t>
            </a:r>
            <a:r>
              <a:rPr lang="de-DE" dirty="0" smtClean="0"/>
              <a:t>das EU </a:t>
            </a:r>
            <a:r>
              <a:rPr lang="de-DE" dirty="0"/>
              <a:t>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4752528"/>
          </a:xfrm>
        </p:spPr>
        <p:txBody>
          <a:bodyPr anchor="ctr">
            <a:noAutofit/>
          </a:bodyPr>
          <a:lstStyle/>
          <a:p>
            <a:r>
              <a:rPr lang="de-DE" dirty="0"/>
              <a:t>Wie beeinflusst die Wissenschaft die Gesellschaft?</a:t>
            </a:r>
          </a:p>
        </p:txBody>
      </p:sp>
      <p:sp>
        <p:nvSpPr>
          <p:cNvPr id="4" name="Rechteck 3"/>
          <p:cNvSpPr/>
          <p:nvPr/>
        </p:nvSpPr>
        <p:spPr>
          <a:xfrm>
            <a:off x="7164288" y="3399284"/>
            <a:ext cx="1745819" cy="2646878"/>
          </a:xfrm>
          <a:prstGeom prst="rect">
            <a:avLst/>
          </a:prstGeom>
        </p:spPr>
        <p:txBody>
          <a:bodyPr wrap="square">
            <a:spAutoFit/>
          </a:bodyPr>
          <a:lstStyle/>
          <a:p>
            <a:r>
              <a:rPr lang="de-DE" sz="16600" dirty="0">
                <a:latin typeface="Arial Unicode MS" pitchFamily="34" charset="-128"/>
                <a:ea typeface="Arial Unicode MS" pitchFamily="34" charset="-128"/>
                <a:cs typeface="Arial Unicode MS" pitchFamily="34" charset="-128"/>
              </a:rPr>
              <a: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mc:AlternateContent xmlns:mc="http://schemas.openxmlformats.org/markup-compatibility/2006">
    <mc:Choice xmlns:p14="http://schemas.microsoft.com/office/powerpoint/2010/main" Requires="p14">
      <p:transition spd="med" p14:dur="700" advTm="5000">
        <p:fade/>
      </p:transition>
    </mc:Choice>
    <mc:Fallback>
      <p:transition spd="med"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2" name="Rechteck 11"/>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Selbsteinschränkung der Universität</a:t>
            </a:r>
            <a:endParaRPr lang="de-DE" dirty="0"/>
          </a:p>
        </p:txBody>
      </p:sp>
      <p:sp>
        <p:nvSpPr>
          <p:cNvPr id="3" name="Inhaltsplatzhalter 2"/>
          <p:cNvSpPr>
            <a:spLocks noGrp="1"/>
          </p:cNvSpPr>
          <p:nvPr>
            <p:ph idx="1"/>
          </p:nvPr>
        </p:nvSpPr>
        <p:spPr/>
        <p:txBody>
          <a:bodyPr numCol="1">
            <a:normAutofit/>
          </a:bodyPr>
          <a:lstStyle/>
          <a:p>
            <a:r>
              <a:rPr lang="de-DE" dirty="0"/>
              <a:t>Zivilklausel als Mittel zum Verhindern/Beschränken von Militärischer </a:t>
            </a:r>
            <a:r>
              <a:rPr lang="de-DE" dirty="0" smtClean="0"/>
              <a:t>Forschung</a:t>
            </a:r>
          </a:p>
          <a:p>
            <a:r>
              <a:rPr lang="de-DE" dirty="0">
                <a:solidFill>
                  <a:srgbClr val="000000"/>
                </a:solidFill>
              </a:rPr>
              <a:t>Akkreditierungsverfahren zur Wahrung von Qualität der </a:t>
            </a:r>
            <a:r>
              <a:rPr lang="de-DE" dirty="0" smtClean="0">
                <a:solidFill>
                  <a:srgbClr val="000000"/>
                </a:solidFill>
              </a:rPr>
              <a:t>Lehre</a:t>
            </a:r>
          </a:p>
          <a:p>
            <a:r>
              <a:rPr lang="de-DE" dirty="0">
                <a:solidFill>
                  <a:srgbClr val="000000"/>
                </a:solidFill>
              </a:rPr>
              <a:t>Ethikkommissionen zur Wahrung von Moral und Ethik in </a:t>
            </a:r>
            <a:r>
              <a:rPr lang="de-DE" dirty="0" smtClean="0">
                <a:solidFill>
                  <a:srgbClr val="000000"/>
                </a:solidFill>
              </a:rPr>
              <a:t>Forschungsvorhaben</a:t>
            </a:r>
            <a:endParaRPr lang="de-DE" dirty="0"/>
          </a:p>
        </p:txBody>
      </p:sp>
    </p:spTree>
    <p:extLst>
      <p:ext uri="{BB962C8B-B14F-4D97-AF65-F5344CB8AC3E}">
        <p14:creationId xmlns:p14="http://schemas.microsoft.com/office/powerpoint/2010/main" val="2774494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pPr>
              <a:buFont typeface="Arial"/>
              <a:buChar char="•"/>
            </a:pPr>
            <a:r>
              <a:rPr lang="de-DE" dirty="0">
                <a:solidFill>
                  <a:srgbClr val="000000"/>
                </a:solidFill>
              </a:rPr>
              <a:t>Selbstverpflichtung von wissenschaftlichen Einrichtungen ausschließlich für zivile Zwecke zu forschen.</a:t>
            </a:r>
            <a:endParaRPr lang="de-DE" dirty="0"/>
          </a:p>
          <a:p>
            <a:r>
              <a:rPr lang="de-DE" dirty="0">
                <a:solidFill>
                  <a:srgbClr val="000000"/>
                </a:solidFill>
              </a:rPr>
              <a:t>Die erste Zivilklausel trat 1986 an der Universität Bremen in Kraft</a:t>
            </a:r>
            <a:r>
              <a:rPr lang="de-DE" dirty="0" smtClean="0"/>
              <a:t>.</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6"/>
          <p:cNvPicPr/>
          <p:nvPr/>
        </p:nvPicPr>
        <p:blipFill>
          <a:blip r:embed="rId3"/>
          <a:stretch>
            <a:fillRect/>
          </a:stretch>
        </p:blipFill>
        <p:spPr>
          <a:xfrm>
            <a:off x="714600" y="2486520"/>
            <a:ext cx="2095200" cy="2095200"/>
          </a:xfrm>
          <a:prstGeom prst="rect">
            <a:avLst/>
          </a:prstGeom>
        </p:spPr>
      </p:pic>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13908140"/>
              </p:ext>
            </p:extLst>
          </p:nvPr>
        </p:nvGraphicFramePr>
        <p:xfrm>
          <a:off x="323528" y="980728"/>
          <a:ext cx="4176464" cy="499364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Die Zivilklausel ist „ein Merkmal der Universität, das man auch nach außen tragen kann. „BAECK, “Uni Bremen gegen Rüstungsforschung Zivilklausel bleibt - OHB kommt" </a:t>
                      </a:r>
                      <a:r>
                        <a:rPr lang="en-US" sz="1800" dirty="0" smtClean="0">
                          <a:solidFill>
                            <a:srgbClr val="000000"/>
                          </a:solidFill>
                          <a:latin typeface="+mn-lt"/>
                        </a:rPr>
                        <a:t>[SEDU1] </a:t>
                      </a:r>
                      <a:endParaRPr lang="en-US" sz="1600" dirty="0" smtClean="0"/>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1667784326"/>
              </p:ext>
            </p:extLst>
          </p:nvPr>
        </p:nvGraphicFramePr>
        <p:xfrm>
          <a:off x="4644008" y="980728"/>
          <a:ext cx="4079776" cy="362204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Krause, „Verklausulierter Frieden</a:t>
                      </a:r>
                      <a:r>
                        <a:rPr lang="de-DE" sz="1650" b="0" i="0" u="none" strike="noStrike" kern="1200" baseline="0" dirty="0" smtClean="0">
                          <a:solidFill>
                            <a:schemeClr val="dk1"/>
                          </a:solidFill>
                          <a:latin typeface="+mn-lt"/>
                          <a:ea typeface="+mn-ea"/>
                          <a:cs typeface="+mn-cs"/>
                        </a:rPr>
                        <a:t>“ </a:t>
                      </a:r>
                      <a:r>
                        <a:rPr lang="en-US" sz="1650" dirty="0" smtClean="0">
                          <a:solidFill>
                            <a:srgbClr val="000000"/>
                          </a:solidFill>
                          <a:latin typeface="+mn-lt"/>
                        </a:rPr>
                        <a:t>[SEDU2]</a:t>
                      </a:r>
                      <a:endParaRPr lang="en-US" sz="1600" dirty="0" smtClean="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Situation an der Universität Bremen</a:t>
            </a:r>
            <a:endParaRPr lang="de-DE" dirty="0"/>
          </a:p>
        </p:txBody>
      </p:sp>
      <p:sp>
        <p:nvSpPr>
          <p:cNvPr id="3" name="Inhaltsplatzhalter 2"/>
          <p:cNvSpPr>
            <a:spLocks noGrp="1"/>
          </p:cNvSpPr>
          <p:nvPr>
            <p:ph idx="1"/>
          </p:nvPr>
        </p:nvSpPr>
        <p:spPr>
          <a:xfrm>
            <a:off x="327545" y="980728"/>
            <a:ext cx="8359255" cy="1753592"/>
          </a:xfrm>
        </p:spPr>
        <p:txBody>
          <a:bodyPr/>
          <a:lstStyle/>
          <a:p>
            <a:r>
              <a:rPr lang="de-DE" dirty="0">
                <a:solidFill>
                  <a:srgbClr val="000000"/>
                </a:solidFill>
              </a:rPr>
              <a:t>Zivilklausel vom Akademischen Senat am 25.01.2012 </a:t>
            </a:r>
            <a:r>
              <a:rPr lang="de-DE" dirty="0" smtClean="0">
                <a:solidFill>
                  <a:srgbClr val="000000"/>
                </a:solidFill>
              </a:rPr>
              <a:t>bestätigt </a:t>
            </a:r>
            <a:r>
              <a:rPr lang="de-DE" sz="1800" dirty="0" smtClean="0">
                <a:solidFill>
                  <a:srgbClr val="000000"/>
                </a:solidFill>
              </a:rPr>
              <a:t>[SEDU1]</a:t>
            </a:r>
            <a:endParaRPr lang="de-DE" sz="1800"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 t="39875" r="174" b="938"/>
          <a:stretch/>
        </p:blipFill>
        <p:spPr bwMode="auto">
          <a:xfrm>
            <a:off x="327545" y="2996952"/>
            <a:ext cx="8332354" cy="308196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56582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solidFill>
                  <a:srgbClr val="000000"/>
                </a:solidFill>
              </a:rPr>
              <a:t>Akkreditierungsverfahren</a:t>
            </a:r>
            <a:endParaRPr lang="de-DE" dirty="0"/>
          </a:p>
        </p:txBody>
      </p:sp>
      <p:sp>
        <p:nvSpPr>
          <p:cNvPr id="3" name="Inhaltsplatzhalter 2"/>
          <p:cNvSpPr>
            <a:spLocks noGrp="1"/>
          </p:cNvSpPr>
          <p:nvPr>
            <p:ph idx="1"/>
          </p:nvPr>
        </p:nvSpPr>
        <p:spPr/>
        <p:txBody>
          <a:bodyPr numCol="1">
            <a:normAutofit/>
          </a:bodyPr>
          <a:lstStyle/>
          <a:p>
            <a:r>
              <a:rPr lang="de-DE" dirty="0" smtClean="0">
                <a:solidFill>
                  <a:srgbClr val="000000"/>
                </a:solidFill>
              </a:rPr>
              <a:t>Akkreditierungsverfahren sollen:</a:t>
            </a:r>
          </a:p>
          <a:p>
            <a:pPr lvl="1"/>
            <a:r>
              <a:rPr lang="de-DE" dirty="0">
                <a:solidFill>
                  <a:srgbClr val="000000"/>
                </a:solidFill>
              </a:rPr>
              <a:t>Qualität von Lehre und Studium sichern</a:t>
            </a:r>
            <a:endParaRPr lang="de-DE" dirty="0"/>
          </a:p>
          <a:p>
            <a:pPr lvl="1"/>
            <a:r>
              <a:rPr lang="de-DE" dirty="0">
                <a:solidFill>
                  <a:srgbClr val="000000"/>
                </a:solidFill>
              </a:rPr>
              <a:t>Vergleichbarkeit von Studiengängen verbessern</a:t>
            </a:r>
            <a:endParaRPr lang="de-DE" dirty="0"/>
          </a:p>
          <a:p>
            <a:pPr lvl="1"/>
            <a:r>
              <a:rPr lang="de-DE" dirty="0">
                <a:solidFill>
                  <a:srgbClr val="000000"/>
                </a:solidFill>
              </a:rPr>
              <a:t>Transparenz der Studiengänge erhöhen </a:t>
            </a:r>
            <a:endParaRPr lang="de-DE" dirty="0"/>
          </a:p>
          <a:p>
            <a:pPr lvl="1"/>
            <a:endParaRPr lang="de-DE" dirty="0"/>
          </a:p>
        </p:txBody>
      </p:sp>
    </p:spTree>
    <p:extLst>
      <p:ext uri="{BB962C8B-B14F-4D97-AF65-F5344CB8AC3E}">
        <p14:creationId xmlns:p14="http://schemas.microsoft.com/office/powerpoint/2010/main" val="3071831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r>
              <a:rPr lang="de-DE" dirty="0">
                <a:solidFill>
                  <a:srgbClr val="000000"/>
                </a:solidFill>
              </a:rPr>
              <a:t>Kritik an der </a:t>
            </a:r>
            <a:r>
              <a:rPr lang="de-DE" dirty="0" smtClean="0">
                <a:solidFill>
                  <a:srgbClr val="000000"/>
                </a:solidFill>
              </a:rPr>
              <a:t>Akkreditierung</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Die Akkreditierung in Deutschland ist teuer, bürokratisch, langsam, ineffizient, rechtlich zweifelhaft und </a:t>
            </a:r>
            <a:r>
              <a:rPr lang="de-DE" dirty="0" smtClean="0">
                <a:solidFill>
                  <a:srgbClr val="000000"/>
                </a:solidFill>
              </a:rPr>
              <a:t>autonomiefeindlich. </a:t>
            </a:r>
            <a:r>
              <a:rPr lang="de-DE" sz="1800" dirty="0" smtClean="0">
                <a:solidFill>
                  <a:srgbClr val="000000"/>
                </a:solidFill>
              </a:rPr>
              <a:t>[SEDU3] </a:t>
            </a:r>
            <a:endParaRPr lang="de-DE" sz="1800" dirty="0"/>
          </a:p>
          <a:p>
            <a:pPr lvl="1"/>
            <a:endParaRPr lang="de-DE" dirty="0"/>
          </a:p>
        </p:txBody>
      </p:sp>
    </p:spTree>
    <p:extLst>
      <p:ext uri="{BB962C8B-B14F-4D97-AF65-F5344CB8AC3E}">
        <p14:creationId xmlns:p14="http://schemas.microsoft.com/office/powerpoint/2010/main" val="768173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fontScale="92500" lnSpcReduction="10000"/>
          </a:bodyPr>
          <a:lstStyle/>
          <a:p>
            <a:pPr marL="0" indent="0">
              <a:lnSpc>
                <a:spcPct val="100000"/>
              </a:lnSpc>
              <a:buNone/>
            </a:pPr>
            <a:r>
              <a:rPr lang="de-DE" dirty="0">
                <a:solidFill>
                  <a:srgbClr val="000000"/>
                </a:solidFill>
              </a:rPr>
              <a:t>An der Universität Bremen: Aufgabe </a:t>
            </a:r>
            <a:r>
              <a:rPr lang="de-DE" dirty="0" smtClean="0">
                <a:solidFill>
                  <a:srgbClr val="000000"/>
                </a:solidFill>
              </a:rPr>
              <a:t>der Ethikkommission </a:t>
            </a:r>
            <a:r>
              <a:rPr lang="de-DE" dirty="0">
                <a:solidFill>
                  <a:srgbClr val="000000"/>
                </a:solidFill>
              </a:rPr>
              <a:t>ist</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Prüfung und Beurteilung der ethischen Zulässigkeit von Forschungsvorhaben, die Untersuchungen an Menschen, </a:t>
            </a:r>
            <a:r>
              <a:rPr lang="de-DE" dirty="0" smtClean="0">
                <a:solidFill>
                  <a:srgbClr val="000000"/>
                </a:solidFill>
              </a:rPr>
              <a:t>an</a:t>
            </a:r>
            <a:r>
              <a:rPr lang="de-DE" dirty="0" smtClean="0"/>
              <a:t> </a:t>
            </a:r>
            <a:r>
              <a:rPr lang="de-DE" dirty="0" smtClean="0">
                <a:solidFill>
                  <a:srgbClr val="000000"/>
                </a:solidFill>
              </a:rPr>
              <a:t>vom </a:t>
            </a:r>
            <a:r>
              <a:rPr lang="de-DE" dirty="0">
                <a:solidFill>
                  <a:srgbClr val="000000"/>
                </a:solidFill>
              </a:rPr>
              <a:t>Menschen genommenen Proben oder Forschungen mit personenbezogenen Daten von Probanden oder Patienten beinhalten,</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Beratung und Verabschiedung von Grundsätzen </a:t>
            </a:r>
            <a:r>
              <a:rPr lang="de-DE" dirty="0" smtClean="0">
                <a:solidFill>
                  <a:srgbClr val="000000"/>
                </a:solidFill>
              </a:rPr>
              <a:t>der</a:t>
            </a:r>
            <a:r>
              <a:rPr lang="de-DE" dirty="0" smtClean="0"/>
              <a:t> </a:t>
            </a:r>
            <a:r>
              <a:rPr lang="de-DE" dirty="0" smtClean="0">
                <a:solidFill>
                  <a:srgbClr val="000000"/>
                </a:solidFill>
              </a:rPr>
              <a:t>ethischen </a:t>
            </a:r>
            <a:r>
              <a:rPr lang="de-DE" dirty="0">
                <a:solidFill>
                  <a:srgbClr val="000000"/>
                </a:solidFill>
              </a:rPr>
              <a:t>Bewertung von Tierversuchen</a:t>
            </a:r>
            <a:r>
              <a:rPr lang="de-DE" dirty="0" smtClean="0">
                <a:solidFill>
                  <a:srgbClr val="000000"/>
                </a:solidFill>
              </a:rPr>
              <a:t>. </a:t>
            </a:r>
            <a:r>
              <a:rPr lang="de-DE" sz="1800" dirty="0" smtClean="0">
                <a:solidFill>
                  <a:srgbClr val="000000"/>
                </a:solidFill>
              </a:rPr>
              <a:t>[SEDU4] </a:t>
            </a:r>
            <a:endParaRPr lang="de-DE" sz="1800" dirty="0"/>
          </a:p>
          <a:p>
            <a:pPr lvl="1"/>
            <a:endParaRPr lang="de-DE" dirty="0"/>
          </a:p>
        </p:txBody>
      </p:sp>
    </p:spTree>
    <p:extLst>
      <p:ext uri="{BB962C8B-B14F-4D97-AF65-F5344CB8AC3E}">
        <p14:creationId xmlns:p14="http://schemas.microsoft.com/office/powerpoint/2010/main" val="178066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Gesetzlich vorgeschrieben nur </a:t>
            </a:r>
            <a:r>
              <a:rPr lang="de-DE" dirty="0" smtClean="0">
                <a:solidFill>
                  <a:srgbClr val="000000"/>
                </a:solidFill>
              </a:rPr>
              <a:t>bei</a:t>
            </a:r>
          </a:p>
          <a:p>
            <a:pPr lvl="1"/>
            <a:r>
              <a:rPr lang="de-DE" dirty="0">
                <a:solidFill>
                  <a:srgbClr val="000000"/>
                </a:solidFill>
              </a:rPr>
              <a:t>klinischen Studien</a:t>
            </a:r>
            <a:endParaRPr lang="de-DE" dirty="0"/>
          </a:p>
          <a:p>
            <a:pPr lvl="1"/>
            <a:r>
              <a:rPr lang="de-DE" dirty="0">
                <a:solidFill>
                  <a:srgbClr val="000000"/>
                </a:solidFill>
              </a:rPr>
              <a:t>Tierversuchen</a:t>
            </a:r>
            <a:endParaRPr lang="de-DE" dirty="0"/>
          </a:p>
        </p:txBody>
      </p:sp>
    </p:spTree>
    <p:extLst>
      <p:ext uri="{BB962C8B-B14F-4D97-AF65-F5344CB8AC3E}">
        <p14:creationId xmlns:p14="http://schemas.microsoft.com/office/powerpoint/2010/main" val="24303849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a:t>
            </a:r>
            <a:r>
              <a:rPr lang="de-DE" dirty="0" smtClean="0"/>
              <a:t>verworfen</a:t>
            </a:r>
            <a:r>
              <a:rPr lang="de-DE" dirty="0"/>
              <a:t>.</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a:t>
            </a:r>
            <a:r>
              <a:rPr lang="de-DE" dirty="0" smtClean="0"/>
              <a:t>kompliziert </a:t>
            </a:r>
            <a:r>
              <a:rPr lang="de-DE" dirty="0"/>
              <a:t>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952328"/>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restliche </a:t>
            </a:r>
            <a:r>
              <a:rPr lang="de-DE" dirty="0">
                <a:solidFill>
                  <a:schemeClr val="tx2">
                    <a:lumMod val="60000"/>
                    <a:lumOff val="40000"/>
                  </a:schemeClr>
                </a:solidFill>
              </a:rPr>
              <a:t>M</a:t>
            </a:r>
            <a:r>
              <a:rPr lang="de-DE" dirty="0" smtClean="0">
                <a:solidFill>
                  <a:schemeClr val="tx2">
                    <a:lumMod val="60000"/>
                    <a:lumOff val="40000"/>
                  </a:schemeClr>
                </a:solidFill>
              </a:rPr>
              <a:t>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a:solidFill>
                  <a:schemeClr val="tx2">
                    <a:lumMod val="60000"/>
                    <a:lumOff val="40000"/>
                  </a:schemeClr>
                </a:solidFill>
              </a:rPr>
              <a:t>restliche </a:t>
            </a:r>
            <a:r>
              <a:rPr lang="de-DE" dirty="0" smtClean="0">
                <a:solidFill>
                  <a:schemeClr val="tx2">
                    <a:lumMod val="60000"/>
                    <a:lumOff val="40000"/>
                  </a:schemeClr>
                </a:solidFill>
              </a:rPr>
              <a:t>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4360" t="1904" r="1085"/>
          <a:stretch/>
        </p:blipFill>
        <p:spPr bwMode="auto">
          <a:xfrm>
            <a:off x="132904"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Gesellschaft für Verantwortung in der Wissenschaft e.V. </a:t>
            </a:r>
            <a:endParaRPr lang="de-DE" sz="28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000" dirty="0"/>
              <a:t>Persönlich moralische Verantwortung übernehmen</a:t>
            </a:r>
          </a:p>
          <a:p>
            <a:pPr lvl="1"/>
            <a:r>
              <a:rPr lang="de-DE" sz="2000" dirty="0"/>
              <a:t>Anderen helfen Mittel der Wissenschaft und Technik menschenwürdig zu </a:t>
            </a:r>
            <a:r>
              <a:rPr lang="de-DE" sz="2000" dirty="0" smtClean="0"/>
              <a:t>gebrauchen</a:t>
            </a:r>
            <a:endParaRPr lang="de-DE" sz="20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43711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[MORA1] </a:t>
            </a:r>
            <a:r>
              <a:rPr lang="de-DE" sz="1600" dirty="0" smtClean="0">
                <a:hlinkClick r:id="rId3"/>
              </a:rPr>
              <a:t>http</a:t>
            </a:r>
            <a:r>
              <a:rPr lang="de-DE" sz="1600" dirty="0">
                <a:hlinkClick r:id="rId3"/>
              </a:rPr>
              <a:t>://www.bpb.de/gesellschaft/umwelt/bioethik</a:t>
            </a:r>
            <a:r>
              <a:rPr lang="de-DE" sz="1600" dirty="0" smtClean="0">
                <a:hlinkClick r:id="rId3"/>
              </a:rPr>
              <a:t>/</a:t>
            </a:r>
            <a:endParaRPr lang="de-DE" sz="1600" dirty="0" smtClean="0"/>
          </a:p>
          <a:p>
            <a:r>
              <a:rPr lang="de-DE" sz="1800" dirty="0"/>
              <a:t>Bilder</a:t>
            </a:r>
          </a:p>
          <a:p>
            <a:pPr lvl="1"/>
            <a:r>
              <a:rPr lang="de-DE" sz="1600" dirty="0" smtClean="0"/>
              <a:t>[MORAB1] </a:t>
            </a:r>
            <a:r>
              <a:rPr lang="de-DE" sz="1600" dirty="0" smtClean="0">
                <a:hlinkClick r:id="rId4"/>
              </a:rPr>
              <a:t>http://thismanskitchen.files.wordpress.com/2010/03/balance.png</a:t>
            </a:r>
            <a:r>
              <a:rPr lang="de-DE" sz="1600" dirty="0" smtClean="0"/>
              <a:t> </a:t>
            </a:r>
          </a:p>
          <a:p>
            <a:pPr lvl="1"/>
            <a:r>
              <a:rPr lang="de-DE" sz="1600" dirty="0" smtClean="0"/>
              <a:t>[MORAB2</a:t>
            </a:r>
            <a:r>
              <a:rPr lang="de-DE" sz="1600" dirty="0"/>
              <a:t>] </a:t>
            </a:r>
            <a:r>
              <a:rPr lang="de-DE" sz="1600" dirty="0">
                <a:hlinkClick r:id="rId3"/>
              </a:rPr>
              <a:t>http://www.bpb.de/gesellschaft/umwelt/bioethik</a:t>
            </a:r>
            <a:r>
              <a:rPr lang="de-DE" sz="1600" dirty="0" smtClean="0">
                <a:hlinkClick r:id="rId3"/>
              </a:rPr>
              <a:t>/</a:t>
            </a:r>
            <a:r>
              <a:rPr lang="de-DE" sz="1600" dirty="0" smtClean="0"/>
              <a:t> </a:t>
            </a:r>
            <a:endParaRPr lang="de-DE" sz="1600" dirty="0"/>
          </a:p>
          <a:p>
            <a:pPr lvl="1"/>
            <a:r>
              <a:rPr lang="de-DE" sz="1600" dirty="0"/>
              <a:t>[</a:t>
            </a:r>
            <a:r>
              <a:rPr lang="de-DE" sz="1600" dirty="0" smtClean="0"/>
              <a:t>MORAB3</a:t>
            </a:r>
            <a:r>
              <a:rPr lang="de-DE" sz="1600" dirty="0"/>
              <a:t>] </a:t>
            </a:r>
            <a:r>
              <a:rPr lang="de-DE" sz="1600" dirty="0">
                <a:hlinkClick r:id="rId5"/>
              </a:rPr>
              <a:t>http://</a:t>
            </a:r>
            <a:r>
              <a:rPr lang="de-DE" sz="1600" dirty="0" smtClean="0">
                <a:hlinkClick r:id="rId5"/>
              </a:rPr>
              <a:t>www.bpb.de/gesellschaft/umwelt/bioethik/33773/klonen</a:t>
            </a:r>
            <a:r>
              <a:rPr lang="de-DE" sz="1600" dirty="0" smtClean="0"/>
              <a:t> </a:t>
            </a:r>
            <a:endParaRPr lang="de-DE" sz="1600" dirty="0"/>
          </a:p>
          <a:p>
            <a:pPr lvl="1"/>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a:t>
            </a:r>
            <a:r>
              <a:rPr lang="de-DE" sz="1800" dirty="0" smtClean="0"/>
              <a:t>GEVE2] </a:t>
            </a:r>
            <a:r>
              <a:rPr lang="de-DE" sz="1600" dirty="0">
                <a:hlinkClick r:id="rId4"/>
              </a:rPr>
              <a:t>http://skmail.ikp.physik.tu-darmstadt.de/gvw/texte.gvw/WuV%202004%20Nr.%203%20-%20Diefenbach%20-%</a:t>
            </a:r>
            <a:r>
              <a:rPr lang="de-DE" sz="1600" dirty="0" smtClean="0">
                <a:hlinkClick r:id="rId4"/>
              </a:rPr>
              <a:t>20Nach%20bestem%20Wissen%20und%20Gewissen.pdf</a:t>
            </a:r>
            <a:r>
              <a:rPr lang="de-DE" sz="1600" dirty="0" smtClean="0"/>
              <a:t> </a:t>
            </a:r>
            <a:endParaRPr lang="de-DE" sz="1600" dirty="0" smtClean="0"/>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7"/>
              </a:rPr>
              <a:t>http://</a:t>
            </a:r>
            <a:r>
              <a:rPr lang="de-DE" sz="1600" dirty="0" smtClean="0">
                <a:hlinkClick r:id="rId7"/>
              </a:rPr>
              <a:t>skmail.ikp.physik.tu-darmstadt.de/gvw/graphik/GVW_Homepage_Header.jpg</a:t>
            </a:r>
            <a:endParaRPr lang="de-DE" sz="1600" dirty="0" smtClean="0"/>
          </a:p>
          <a:p>
            <a:pPr lvl="1"/>
            <a:r>
              <a:rPr lang="de-DE" sz="1600" dirty="0"/>
              <a:t>[GEVEB3] </a:t>
            </a:r>
            <a:r>
              <a:rPr lang="de-DE" sz="1600" dirty="0">
                <a:hlinkClick r:id="rId8"/>
              </a:rPr>
              <a:t>http://</a:t>
            </a:r>
            <a:r>
              <a:rPr lang="de-DE" sz="1600" dirty="0" smtClean="0">
                <a:hlinkClick r:id="rId8"/>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Moral und Ethik</a:t>
            </a:r>
            <a:endParaRPr lang="de-DE" dirty="0"/>
          </a:p>
        </p:txBody>
      </p:sp>
      <p:sp>
        <p:nvSpPr>
          <p:cNvPr id="3" name="Inhaltsplatzhalter 2"/>
          <p:cNvSpPr>
            <a:spLocks noGrp="1"/>
          </p:cNvSpPr>
          <p:nvPr>
            <p:ph idx="1"/>
          </p:nvPr>
        </p:nvSpPr>
        <p:spPr>
          <a:xfrm>
            <a:off x="327545" y="980728"/>
            <a:ext cx="8359255" cy="1872208"/>
          </a:xfrm>
        </p:spPr>
        <p:txBody>
          <a:bodyPr>
            <a:noAutofit/>
          </a:bodyPr>
          <a:lstStyle/>
          <a:p>
            <a:r>
              <a:rPr lang="de-DE" dirty="0" smtClean="0"/>
              <a:t>Begriffe</a:t>
            </a:r>
          </a:p>
          <a:p>
            <a:r>
              <a:rPr lang="de-DE" dirty="0" smtClean="0"/>
              <a:t>Modelle der Ethik</a:t>
            </a:r>
          </a:p>
          <a:p>
            <a:r>
              <a:rPr lang="de-DE" dirty="0" smtClean="0"/>
              <a:t>Beispiele</a:t>
            </a:r>
            <a:endParaRPr lang="de-DE" dirty="0" smtClean="0"/>
          </a:p>
          <a:p>
            <a:endParaRPr lang="de-DE" dirty="0"/>
          </a:p>
        </p:txBody>
      </p:sp>
      <p:cxnSp>
        <p:nvCxnSpPr>
          <p:cNvPr id="5" name="Gerade Verbindung 4"/>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327545" y="3344514"/>
            <a:ext cx="8346901" cy="2743201"/>
          </a:xfrm>
          <a:prstGeom prst="rect">
            <a:avLst/>
          </a:prstGeom>
          <a:solidFill>
            <a:schemeClr val="tx1"/>
          </a:solid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18383"/>
            <a:ext cx="1175322" cy="369332"/>
          </a:xfrm>
          <a:prstGeom prst="rect">
            <a:avLst/>
          </a:prstGeom>
        </p:spPr>
        <p:txBody>
          <a:bodyPr wrap="none">
            <a:spAutoFit/>
          </a:bodyPr>
          <a:lstStyle/>
          <a:p>
            <a:r>
              <a:rPr lang="de-DE" dirty="0" smtClean="0">
                <a:solidFill>
                  <a:schemeClr val="bg1"/>
                </a:solidFill>
              </a:rPr>
              <a:t>[</a:t>
            </a:r>
            <a:r>
              <a:rPr lang="de-DE" dirty="0" smtClean="0">
                <a:solidFill>
                  <a:schemeClr val="bg1"/>
                </a:solidFill>
              </a:rPr>
              <a:t>MORA</a:t>
            </a:r>
            <a:r>
              <a:rPr lang="de-DE" dirty="0" smtClean="0">
                <a:solidFill>
                  <a:schemeClr val="bg1"/>
                </a:solidFill>
              </a:rPr>
              <a:t>B1</a:t>
            </a:r>
            <a:r>
              <a:rPr lang="de-DE" dirty="0" smtClean="0">
                <a:solidFill>
                  <a:schemeClr val="bg1"/>
                </a:solidFill>
              </a:rPr>
              <a:t>]</a:t>
            </a:r>
            <a:endParaRPr lang="de-DE"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95" y="3645024"/>
            <a:ext cx="3432561" cy="221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2209</Words>
  <Application>Microsoft Office PowerPoint</Application>
  <PresentationFormat>Bildschirmpräsentation (4:3)</PresentationFormat>
  <Paragraphs>470</Paragraphs>
  <Slides>65</Slides>
  <Notes>62</Notes>
  <HiddenSlides>0</HiddenSlides>
  <MMClips>0</MMClips>
  <ScaleCrop>false</ScaleCrop>
  <HeadingPairs>
    <vt:vector size="4" baseType="variant">
      <vt:variant>
        <vt:lpstr>Design</vt:lpstr>
      </vt:variant>
      <vt:variant>
        <vt:i4>2</vt:i4>
      </vt:variant>
      <vt:variant>
        <vt:lpstr>Folientitel</vt:lpstr>
      </vt:variant>
      <vt:variant>
        <vt:i4>65</vt:i4>
      </vt:variant>
    </vt:vector>
  </HeadingPairs>
  <TitlesOfParts>
    <vt:vector size="67"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Moral und Ethik</vt:lpstr>
      <vt:lpstr>Begriffe</vt:lpstr>
      <vt:lpstr>Modelle der Ethik (1/2)</vt:lpstr>
      <vt:lpstr>Modelle der Ethik (2/2)</vt:lpstr>
      <vt:lpstr>Beispiele</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Europa (EU)</vt:lpstr>
      <vt:lpstr>Gliederung</vt:lpstr>
      <vt:lpstr>Selbsteinschränkung der Universität</vt:lpstr>
      <vt:lpstr>Zivilklausel</vt:lpstr>
      <vt:lpstr>Liste mit Hochschulen mit Zivilklausel</vt:lpstr>
      <vt:lpstr>Zivilklausel Vorteile / Nachteile</vt:lpstr>
      <vt:lpstr>Situation an der Universität Bremen</vt:lpstr>
      <vt:lpstr>Akkreditierungsverfahren</vt:lpstr>
      <vt:lpstr>Kritik an der Akkreditierung</vt:lpstr>
      <vt:lpstr>Ethikkommissionen</vt:lpstr>
      <vt:lpstr>Ethikkommissionen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144</cp:revision>
  <dcterms:created xsi:type="dcterms:W3CDTF">2011-05-09T07:23:46Z</dcterms:created>
  <dcterms:modified xsi:type="dcterms:W3CDTF">2013-12-10T06:41:42Z</dcterms:modified>
</cp:coreProperties>
</file>